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58" r:id="rId4"/>
    <p:sldId id="257" r:id="rId5"/>
    <p:sldId id="259" r:id="rId6"/>
    <p:sldId id="260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3A4686C8-C07C-4D50-931F-82F24BF6970A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661BB4D-9223-4262-A427-4C26EC7E1E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0157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686C8-C07C-4D50-931F-82F24BF6970A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1BB4D-9223-4262-A427-4C26EC7E1E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8434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686C8-C07C-4D50-931F-82F24BF6970A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1BB4D-9223-4262-A427-4C26EC7E1E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47861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686C8-C07C-4D50-931F-82F24BF6970A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1BB4D-9223-4262-A427-4C26EC7E1EE9}" type="slidenum">
              <a:rPr lang="ru-RU" smtClean="0"/>
              <a:t>‹#›</a:t>
            </a:fld>
            <a:endParaRPr lang="ru-R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572935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686C8-C07C-4D50-931F-82F24BF6970A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1BB4D-9223-4262-A427-4C26EC7E1E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98449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686C8-C07C-4D50-931F-82F24BF6970A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1BB4D-9223-4262-A427-4C26EC7E1E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85310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686C8-C07C-4D50-931F-82F24BF6970A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1BB4D-9223-4262-A427-4C26EC7E1E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0350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686C8-C07C-4D50-931F-82F24BF6970A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1BB4D-9223-4262-A427-4C26EC7E1E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10517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686C8-C07C-4D50-931F-82F24BF6970A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1BB4D-9223-4262-A427-4C26EC7E1E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0141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686C8-C07C-4D50-931F-82F24BF6970A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1BB4D-9223-4262-A427-4C26EC7E1E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4741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686C8-C07C-4D50-931F-82F24BF6970A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1BB4D-9223-4262-A427-4C26EC7E1E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6194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686C8-C07C-4D50-931F-82F24BF6970A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1BB4D-9223-4262-A427-4C26EC7E1E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8527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686C8-C07C-4D50-931F-82F24BF6970A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1BB4D-9223-4262-A427-4C26EC7E1E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9272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686C8-C07C-4D50-931F-82F24BF6970A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1BB4D-9223-4262-A427-4C26EC7E1E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5214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686C8-C07C-4D50-931F-82F24BF6970A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1BB4D-9223-4262-A427-4C26EC7E1E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3478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686C8-C07C-4D50-931F-82F24BF6970A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1BB4D-9223-4262-A427-4C26EC7E1E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5433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686C8-C07C-4D50-931F-82F24BF6970A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1BB4D-9223-4262-A427-4C26EC7E1E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2765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4686C8-C07C-4D50-931F-82F24BF6970A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1BB4D-9223-4262-A427-4C26EC7E1E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8607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188851" y="727942"/>
            <a:ext cx="6677433" cy="83643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latin typeface="Gill Sans Ultra Bold" panose="020B0A02020104020203" pitchFamily="34" charset="0"/>
              </a:rPr>
              <a:t>Insane </a:t>
            </a:r>
            <a:r>
              <a:rPr lang="en-US" dirty="0" err="1" smtClean="0">
                <a:latin typeface="Gill Sans Ultra Bold" panose="020B0A02020104020203" pitchFamily="34" charset="0"/>
              </a:rPr>
              <a:t>squirtle</a:t>
            </a:r>
            <a:endParaRPr lang="ru-RU" dirty="0">
              <a:latin typeface="Arial Black" panose="020B0A04020102020204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794" y="2095802"/>
            <a:ext cx="7379548" cy="2372291"/>
          </a:xfrm>
          <a:prstGeom prst="rect">
            <a:avLst/>
          </a:prstGeom>
        </p:spPr>
      </p:pic>
      <p:sp>
        <p:nvSpPr>
          <p:cNvPr id="6" name="Подзаголовок 5"/>
          <p:cNvSpPr>
            <a:spLocks noGrp="1"/>
          </p:cNvSpPr>
          <p:nvPr>
            <p:ph type="subTitle" idx="1"/>
          </p:nvPr>
        </p:nvSpPr>
        <p:spPr>
          <a:xfrm>
            <a:off x="7323908" y="4555178"/>
            <a:ext cx="3137894" cy="1655762"/>
          </a:xfrm>
        </p:spPr>
        <p:txBody>
          <a:bodyPr>
            <a:normAutofit/>
          </a:bodyPr>
          <a:lstStyle/>
          <a:p>
            <a:r>
              <a:rPr lang="en-US" sz="1600" dirty="0" smtClean="0">
                <a:solidFill>
                  <a:schemeClr val="tx1"/>
                </a:solidFill>
                <a:latin typeface="GrilledCheese BTN Cn" panose="020B0606060402040206" pitchFamily="34" charset="0"/>
              </a:rPr>
              <a:t>By </a:t>
            </a:r>
            <a:r>
              <a:rPr lang="en-US" sz="1600" dirty="0" err="1" smtClean="0">
                <a:solidFill>
                  <a:schemeClr val="tx1"/>
                </a:solidFill>
                <a:latin typeface="GrilledCheese BTN Cn" panose="020B0606060402040206" pitchFamily="34" charset="0"/>
              </a:rPr>
              <a:t>Belichenko</a:t>
            </a:r>
            <a:r>
              <a:rPr lang="en-US" sz="1600" dirty="0" smtClean="0">
                <a:solidFill>
                  <a:schemeClr val="tx1"/>
                </a:solidFill>
                <a:latin typeface="GrilledCheese BTN Cn" panose="020B0606060402040206" pitchFamily="34" charset="0"/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  <a:latin typeface="GrilledCheese BTN Cn" panose="020B0606060402040206" pitchFamily="34" charset="0"/>
              </a:rPr>
              <a:t>denis</a:t>
            </a:r>
            <a:r>
              <a:rPr lang="en-US" sz="1600" dirty="0" smtClean="0">
                <a:solidFill>
                  <a:schemeClr val="tx1"/>
                </a:solidFill>
                <a:latin typeface="GrilledCheese BTN Cn" panose="020B0606060402040206" pitchFamily="34" charset="0"/>
              </a:rPr>
              <a:t> and </a:t>
            </a:r>
            <a:r>
              <a:rPr lang="en-US" sz="1600" dirty="0" err="1" smtClean="0">
                <a:solidFill>
                  <a:schemeClr val="tx1"/>
                </a:solidFill>
                <a:latin typeface="GrilledCheese BTN Cn" panose="020B0606060402040206" pitchFamily="34" charset="0"/>
              </a:rPr>
              <a:t>efimov</a:t>
            </a:r>
            <a:r>
              <a:rPr lang="en-US" sz="1600" dirty="0" smtClean="0">
                <a:solidFill>
                  <a:schemeClr val="tx1"/>
                </a:solidFill>
                <a:latin typeface="GrilledCheese BTN Cn" panose="020B0606060402040206" pitchFamily="34" charset="0"/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  <a:latin typeface="GrilledCheese BTN Cn" panose="020B0606060402040206" pitchFamily="34" charset="0"/>
              </a:rPr>
              <a:t>egor</a:t>
            </a:r>
            <a:endParaRPr lang="ru-RU" sz="1600" dirty="0">
              <a:solidFill>
                <a:schemeClr val="tx1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463974" y="1485492"/>
            <a:ext cx="21271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GrilledCheese BTN Cn" panose="020B0606060402040206" pitchFamily="34" charset="0"/>
              </a:rPr>
              <a:t>g</a:t>
            </a:r>
            <a:r>
              <a:rPr lang="en-US" sz="2800" dirty="0" smtClean="0">
                <a:latin typeface="GrilledCheese BTN Cn" panose="020B0606060402040206" pitchFamily="34" charset="0"/>
              </a:rPr>
              <a:t>ame of the year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662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701545" y="179967"/>
            <a:ext cx="4806541" cy="1079653"/>
          </a:xfrm>
        </p:spPr>
        <p:txBody>
          <a:bodyPr/>
          <a:lstStyle/>
          <a:p>
            <a:pPr algn="ctr"/>
            <a:r>
              <a:rPr lang="en-US" b="1" dirty="0">
                <a:latin typeface="GrilledCheese BTN Cn" panose="020B0606060402040206" pitchFamily="34" charset="0"/>
              </a:rPr>
              <a:t>Insane </a:t>
            </a:r>
            <a:r>
              <a:rPr lang="en-US" b="1" dirty="0" err="1">
                <a:latin typeface="GrilledCheese BTN Cn" panose="020B0606060402040206" pitchFamily="34" charset="0"/>
              </a:rPr>
              <a:t>Squirtle</a:t>
            </a:r>
            <a:r>
              <a:rPr lang="ru-RU" b="1" dirty="0">
                <a:latin typeface="Segoe Print" panose="02000600000000000000" pitchFamily="2" charset="0"/>
              </a:rPr>
              <a:t/>
            </a:r>
            <a:br>
              <a:rPr lang="ru-RU" b="1" dirty="0">
                <a:latin typeface="Segoe Print" panose="02000600000000000000" pitchFamily="2" charset="0"/>
              </a:rPr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89458" y="763338"/>
            <a:ext cx="9905999" cy="17447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b="1" dirty="0">
                <a:latin typeface="Segoe Print" panose="02000600000000000000" pitchFamily="2" charset="0"/>
              </a:rPr>
              <a:t>Название нашей игры произошло из-за схожести </a:t>
            </a:r>
            <a:r>
              <a:rPr lang="ru-RU" sz="2000" b="1" dirty="0" smtClean="0">
                <a:latin typeface="Segoe Print" panose="02000600000000000000" pitchFamily="2" charset="0"/>
              </a:rPr>
              <a:t>нашего персонажа и </a:t>
            </a:r>
            <a:r>
              <a:rPr lang="ru-RU" sz="2000" b="1" dirty="0" err="1">
                <a:latin typeface="Segoe Print" panose="02000600000000000000" pitchFamily="2" charset="0"/>
              </a:rPr>
              <a:t>Сквиртла</a:t>
            </a:r>
            <a:r>
              <a:rPr lang="ru-RU" sz="2000" b="1" dirty="0">
                <a:latin typeface="Segoe Print" panose="02000600000000000000" pitchFamily="2" charset="0"/>
              </a:rPr>
              <a:t> из </a:t>
            </a:r>
            <a:r>
              <a:rPr lang="ru-RU" sz="2000" b="1" dirty="0" err="1">
                <a:latin typeface="Segoe Print" panose="02000600000000000000" pitchFamily="2" charset="0"/>
              </a:rPr>
              <a:t>Покемонов</a:t>
            </a:r>
            <a:r>
              <a:rPr lang="ru-RU" sz="2000" b="1" dirty="0">
                <a:latin typeface="Segoe Print" panose="02000600000000000000" pitchFamily="2" charset="0"/>
              </a:rPr>
              <a:t>. </a:t>
            </a:r>
            <a:r>
              <a:rPr lang="ru-RU" sz="2000" b="1" dirty="0" err="1" smtClean="0">
                <a:latin typeface="Segoe Print" panose="02000600000000000000" pitchFamily="2" charset="0"/>
              </a:rPr>
              <a:t>Сквиртл</a:t>
            </a:r>
            <a:r>
              <a:rPr lang="ru-RU" sz="2000" b="1" dirty="0" smtClean="0">
                <a:latin typeface="Segoe Print" panose="02000600000000000000" pitchFamily="2" charset="0"/>
              </a:rPr>
              <a:t> </a:t>
            </a:r>
            <a:r>
              <a:rPr lang="ru-RU" sz="2000" b="1" dirty="0">
                <a:latin typeface="Segoe Print" panose="02000600000000000000" pitchFamily="2" charset="0"/>
              </a:rPr>
              <a:t>никак не входит в концепцию нашей игры и из-за этого все выглядит немного абсурдно. Возможно, создание абсурдной ситуации и было нашей целью.</a:t>
            </a:r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b="17173"/>
          <a:stretch/>
        </p:blipFill>
        <p:spPr>
          <a:xfrm>
            <a:off x="3597042" y="2551615"/>
            <a:ext cx="5011849" cy="390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562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1556205" y="1175897"/>
            <a:ext cx="9213079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ru-RU" b="1" dirty="0" smtClean="0">
                <a:latin typeface="Segoe Print" panose="02000600000000000000" pitchFamily="2" charset="0"/>
                <a:cs typeface="Liberation Mono" panose="02070409020205020404" pitchFamily="49" charset="0"/>
              </a:rPr>
              <a:t>Игра начинается с того, что вы появляетесь</a:t>
            </a:r>
            <a:r>
              <a:rPr kumimoji="0" lang="ru-RU" altLang="ru-RU" b="1" u="none" strike="noStrike" cap="none" normalizeH="0" baseline="0" dirty="0" smtClean="0">
                <a:ln>
                  <a:noFill/>
                </a:ln>
                <a:effectLst/>
                <a:latin typeface="Segoe Print" panose="02000600000000000000" pitchFamily="2" charset="0"/>
                <a:cs typeface="Liberation Mono" panose="02070409020205020404" pitchFamily="49" charset="0"/>
              </a:rPr>
              <a:t> в начале 1 уровня с задачей преодолеть все испытания и достичь </a:t>
            </a:r>
            <a:r>
              <a:rPr lang="ru-RU" altLang="ru-RU" b="1" dirty="0" smtClean="0">
                <a:latin typeface="Segoe Print" panose="02000600000000000000" pitchFamily="2" charset="0"/>
                <a:cs typeface="Liberation Mono" panose="02070409020205020404" pitchFamily="49" charset="0"/>
              </a:rPr>
              <a:t>портала</a:t>
            </a:r>
            <a:r>
              <a:rPr kumimoji="0" lang="ru-RU" altLang="ru-RU" b="1" u="none" strike="noStrike" cap="none" normalizeH="0" baseline="0" dirty="0" smtClean="0">
                <a:ln>
                  <a:noFill/>
                </a:ln>
                <a:effectLst/>
                <a:latin typeface="Segoe Print" panose="02000600000000000000" pitchFamily="2" charset="0"/>
                <a:cs typeface="Liberation Mono" panose="02070409020205020404" pitchFamily="49" charset="0"/>
              </a:rPr>
              <a:t>, который</a:t>
            </a:r>
            <a:r>
              <a:rPr kumimoji="0" lang="ru-RU" altLang="ru-RU" b="1" u="none" strike="noStrike" cap="none" normalizeH="0" dirty="0" smtClean="0">
                <a:ln>
                  <a:noFill/>
                </a:ln>
                <a:effectLst/>
                <a:latin typeface="Segoe Print" panose="02000600000000000000" pitchFamily="2" charset="0"/>
                <a:cs typeface="Liberation Mono" panose="02070409020205020404" pitchFamily="49" charset="0"/>
              </a:rPr>
              <a:t> </a:t>
            </a:r>
            <a:r>
              <a:rPr kumimoji="0" lang="ru-RU" altLang="ru-RU" b="1" u="none" strike="noStrike" cap="none" normalizeH="0" baseline="0" dirty="0" smtClean="0">
                <a:ln>
                  <a:noFill/>
                </a:ln>
                <a:effectLst/>
                <a:latin typeface="Segoe Print" panose="02000600000000000000" pitchFamily="2" charset="0"/>
                <a:cs typeface="Liberation Mono" panose="02070409020205020404" pitchFamily="49" charset="0"/>
              </a:rPr>
              <a:t>отправляет вашего персонажа на следующий уровень. Умирая, персонаж возвращается в начало уровня и игроку придется проходить его снова. </a:t>
            </a:r>
            <a:endParaRPr kumimoji="0" lang="ru-RU" altLang="ru-RU" b="1" u="none" strike="noStrike" cap="none" normalizeH="0" baseline="0" dirty="0" smtClean="0">
              <a:ln>
                <a:noFill/>
              </a:ln>
              <a:effectLst/>
              <a:latin typeface="Segoe Print" panose="02000600000000000000" pitchFamily="2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B9A4FA81-4D04-72C5-78FC-D0D46C9F7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6342" y="3881596"/>
            <a:ext cx="864748" cy="124625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3747" y="3822734"/>
            <a:ext cx="952999" cy="1373438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9403" y="3657245"/>
            <a:ext cx="1067828" cy="1538927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6808" y="3647786"/>
            <a:ext cx="1026985" cy="1480065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7209" y="3893519"/>
            <a:ext cx="856476" cy="1234332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4383207" y="192781"/>
            <a:ext cx="368011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latin typeface="GrilledCheese BTN Cn" panose="020B0606060402040206" pitchFamily="34" charset="0"/>
              </a:rPr>
              <a:t>I</a:t>
            </a:r>
            <a:r>
              <a:rPr lang="en-US" sz="5400" b="1" dirty="0" smtClean="0">
                <a:latin typeface="GrilledCheese BTN Cn" panose="020B0606060402040206" pitchFamily="34" charset="0"/>
              </a:rPr>
              <a:t>nsane </a:t>
            </a:r>
            <a:r>
              <a:rPr lang="en-US" sz="5400" b="1" dirty="0" err="1">
                <a:latin typeface="GrilledCheese BTN Cn" panose="020B0606060402040206" pitchFamily="34" charset="0"/>
              </a:rPr>
              <a:t>S</a:t>
            </a:r>
            <a:r>
              <a:rPr lang="en-US" sz="5400" b="1" dirty="0" err="1" smtClean="0">
                <a:latin typeface="GrilledCheese BTN Cn" panose="020B0606060402040206" pitchFamily="34" charset="0"/>
              </a:rPr>
              <a:t>quirtle</a:t>
            </a:r>
            <a:endParaRPr lang="ru-RU" sz="5400" b="1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3754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810193" y="26127"/>
            <a:ext cx="2690358" cy="940526"/>
          </a:xfrm>
        </p:spPr>
        <p:txBody>
          <a:bodyPr>
            <a:normAutofit/>
          </a:bodyPr>
          <a:lstStyle/>
          <a:p>
            <a:r>
              <a:rPr lang="ru-RU" sz="2800" b="1" dirty="0" smtClean="0">
                <a:latin typeface="Segoe Print" panose="02000600000000000000" pitchFamily="2" charset="0"/>
              </a:rPr>
              <a:t>Дизайн</a:t>
            </a:r>
            <a:endParaRPr lang="ru-RU" sz="2800" b="1" dirty="0">
              <a:latin typeface="Segoe Print" panose="02000600000000000000" pitchFamily="2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838"/>
          <a:stretch/>
        </p:blipFill>
        <p:spPr>
          <a:xfrm>
            <a:off x="7776758" y="2688683"/>
            <a:ext cx="3953691" cy="238844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1707253" y="825834"/>
            <a:ext cx="906525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smtClean="0">
                <a:latin typeface="Segoe Print" panose="02000600000000000000" pitchFamily="2" charset="0"/>
                <a:cs typeface="Calibri"/>
              </a:rPr>
              <a:t>В нашей игре мы придерживаемся неонового стиля и эстетики </a:t>
            </a:r>
            <a:r>
              <a:rPr lang="en-US" sz="2400" b="1" dirty="0" err="1" smtClean="0">
                <a:latin typeface="Segoe Print" panose="02000600000000000000" pitchFamily="2" charset="0"/>
                <a:cs typeface="Calibri"/>
              </a:rPr>
              <a:t>RetroWawe</a:t>
            </a:r>
            <a:r>
              <a:rPr lang="en-US" sz="2400" b="1" dirty="0" smtClean="0">
                <a:latin typeface="Segoe Print" panose="02000600000000000000" pitchFamily="2" charset="0"/>
                <a:cs typeface="Calibri"/>
              </a:rPr>
              <a:t>. </a:t>
            </a:r>
            <a:r>
              <a:rPr lang="ru-RU" sz="2400" b="1" dirty="0" smtClean="0">
                <a:latin typeface="Segoe Print" panose="02000600000000000000" pitchFamily="2" charset="0"/>
                <a:cs typeface="Calibri"/>
              </a:rPr>
              <a:t>Главной задачей в сфере дизайна являлось создание симбиоза</a:t>
            </a:r>
            <a:r>
              <a:rPr lang="en-US" sz="2400" b="1" dirty="0" smtClean="0">
                <a:latin typeface="Segoe Print" panose="02000600000000000000" pitchFamily="2" charset="0"/>
                <a:cs typeface="Calibri"/>
              </a:rPr>
              <a:t> </a:t>
            </a:r>
            <a:r>
              <a:rPr lang="ru-RU" sz="2400" b="1" dirty="0" smtClean="0">
                <a:latin typeface="Segoe Print" panose="02000600000000000000" pitchFamily="2" charset="0"/>
                <a:cs typeface="Calibri"/>
              </a:rPr>
              <a:t>из </a:t>
            </a:r>
            <a:r>
              <a:rPr lang="en-US" sz="2400" b="1" dirty="0" smtClean="0">
                <a:latin typeface="Segoe Print" panose="02000600000000000000" pitchFamily="2" charset="0"/>
                <a:cs typeface="Calibri"/>
              </a:rPr>
              <a:t>“</a:t>
            </a:r>
            <a:r>
              <a:rPr lang="ru-RU" sz="2400" b="1" dirty="0" err="1" smtClean="0">
                <a:latin typeface="Segoe Print" panose="02000600000000000000" pitchFamily="2" charset="0"/>
                <a:cs typeface="Calibri"/>
              </a:rPr>
              <a:t>Katana</a:t>
            </a:r>
            <a:r>
              <a:rPr lang="ru-RU" sz="2400" b="1" dirty="0" smtClean="0">
                <a:latin typeface="Segoe Print" panose="02000600000000000000" pitchFamily="2" charset="0"/>
                <a:cs typeface="Calibri"/>
              </a:rPr>
              <a:t> </a:t>
            </a:r>
            <a:r>
              <a:rPr lang="ru-RU" sz="2400" b="1" dirty="0" err="1" smtClean="0">
                <a:latin typeface="Segoe Print" panose="02000600000000000000" pitchFamily="2" charset="0"/>
                <a:cs typeface="Calibri"/>
              </a:rPr>
              <a:t>Zero</a:t>
            </a:r>
            <a:r>
              <a:rPr lang="en-US" sz="2400" b="1" dirty="0" smtClean="0">
                <a:latin typeface="Segoe Print" panose="02000600000000000000" pitchFamily="2" charset="0"/>
                <a:cs typeface="Calibri"/>
              </a:rPr>
              <a:t>”</a:t>
            </a:r>
            <a:r>
              <a:rPr lang="ru-RU" sz="2400" b="1" dirty="0" smtClean="0">
                <a:latin typeface="Segoe Print" panose="02000600000000000000" pitchFamily="2" charset="0"/>
                <a:cs typeface="Calibri"/>
              </a:rPr>
              <a:t>, </a:t>
            </a:r>
            <a:r>
              <a:rPr lang="en-US" sz="2400" b="1" dirty="0" smtClean="0">
                <a:latin typeface="Segoe Print" panose="02000600000000000000" pitchFamily="2" charset="0"/>
                <a:cs typeface="Calibri"/>
              </a:rPr>
              <a:t>“Hotline Miami” </a:t>
            </a:r>
            <a:r>
              <a:rPr lang="ru-RU" sz="2400" b="1" dirty="0" smtClean="0">
                <a:latin typeface="Segoe Print" panose="02000600000000000000" pitchFamily="2" charset="0"/>
                <a:cs typeface="Calibri"/>
              </a:rPr>
              <a:t>и старых 8-битных игр.</a:t>
            </a:r>
            <a:endParaRPr lang="ru-RU" sz="2400" b="1" dirty="0" smtClean="0">
              <a:latin typeface="Segoe Print" panose="02000600000000000000" pitchFamily="2" charset="0"/>
              <a:cs typeface="Calibri"/>
            </a:endParaRPr>
          </a:p>
        </p:txBody>
      </p:sp>
      <p:pic>
        <p:nvPicPr>
          <p:cNvPr id="3074" name="Picture 2" descr="Обои Солнце, Горы, Музыка, Космос, Звезда, Фон, 80s, Neon, 80's, Synth,  Retrowave, Synthwave, New Retro Wave, Futuresynth, Синтвейв, Ретровейв  картинки на рабочий стол, раздел рендеринг - скачать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4" r="5108"/>
          <a:stretch/>
        </p:blipFill>
        <p:spPr bwMode="auto">
          <a:xfrm>
            <a:off x="539932" y="2691854"/>
            <a:ext cx="3387635" cy="2388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Тактика и неон - во что поиграть фанату Hotline Miami?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4829" y="2688683"/>
            <a:ext cx="2394667" cy="2394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1253352" y="5161309"/>
            <a:ext cx="196079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err="1" smtClean="0">
                <a:latin typeface="Segoe Print" panose="02000600000000000000" pitchFamily="2" charset="0"/>
                <a:cs typeface="Calibri"/>
              </a:rPr>
              <a:t>RetroWawe</a:t>
            </a:r>
            <a:endParaRPr lang="ru-RU" sz="24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4756637" y="5169004"/>
            <a:ext cx="219104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b="1" dirty="0" smtClean="0">
                <a:latin typeface="Segoe Print" panose="02000600000000000000" pitchFamily="2" charset="0"/>
                <a:cs typeface="Calibri"/>
              </a:rPr>
              <a:t>Hotline Miami</a:t>
            </a:r>
            <a:endParaRPr lang="ru-RU" sz="22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668708" y="5145920"/>
            <a:ext cx="2576796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b="1" dirty="0">
                <a:latin typeface="Segoe Print" panose="02000600000000000000" pitchFamily="2" charset="0"/>
              </a:rPr>
              <a:t>I</a:t>
            </a:r>
            <a:r>
              <a:rPr lang="en-US" sz="2500" b="1" dirty="0" smtClean="0">
                <a:latin typeface="Segoe Print" panose="02000600000000000000" pitchFamily="2" charset="0"/>
              </a:rPr>
              <a:t>nsane </a:t>
            </a:r>
            <a:r>
              <a:rPr lang="en-US" sz="2500" b="1" dirty="0" err="1">
                <a:latin typeface="Segoe Print" panose="02000600000000000000" pitchFamily="2" charset="0"/>
              </a:rPr>
              <a:t>S</a:t>
            </a:r>
            <a:r>
              <a:rPr lang="en-US" sz="2500" b="1" dirty="0" err="1" smtClean="0">
                <a:latin typeface="Segoe Print" panose="02000600000000000000" pitchFamily="2" charset="0"/>
              </a:rPr>
              <a:t>quirtle</a:t>
            </a:r>
            <a:endParaRPr lang="ru-RU" sz="2500" b="1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778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4528" y="3216702"/>
            <a:ext cx="4777749" cy="294952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3617" y="4925295"/>
            <a:ext cx="4315712" cy="101546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6065" y="3443444"/>
            <a:ext cx="4950815" cy="900170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2253621" y="783427"/>
            <a:ext cx="810087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altLang="ru-RU" sz="2400" b="1" dirty="0">
                <a:latin typeface="Segoe Print" panose="02000600000000000000" pitchFamily="2" charset="0"/>
                <a:cs typeface="Liberation Mono" panose="02070409020205020404" pitchFamily="49" charset="0"/>
              </a:rPr>
              <a:t>Подсказки управления и других действий появляются в нужные моменты </a:t>
            </a:r>
            <a:r>
              <a:rPr lang="ru-RU" altLang="ru-RU" sz="2400" b="1" dirty="0" smtClean="0">
                <a:latin typeface="Segoe Print" panose="02000600000000000000" pitchFamily="2" charset="0"/>
                <a:cs typeface="Liberation Mono" panose="02070409020205020404" pitchFamily="49" charset="0"/>
              </a:rPr>
              <a:t>на экран</a:t>
            </a:r>
            <a:r>
              <a:rPr lang="ru-RU" altLang="ru-RU" sz="2400" b="1" dirty="0">
                <a:latin typeface="Segoe Print" panose="02000600000000000000" pitchFamily="2" charset="0"/>
                <a:cs typeface="Liberation Mono" panose="02070409020205020404" pitchFamily="49" charset="0"/>
              </a:rPr>
              <a:t>е</a:t>
            </a:r>
            <a:r>
              <a:rPr lang="ru-RU" altLang="ru-RU" sz="2400" b="1" dirty="0" smtClean="0">
                <a:latin typeface="Segoe Print" panose="02000600000000000000" pitchFamily="2" charset="0"/>
                <a:cs typeface="Liberation Mono" panose="02070409020205020404" pitchFamily="49" charset="0"/>
              </a:rPr>
              <a:t>. </a:t>
            </a:r>
            <a:r>
              <a:rPr lang="ru-RU" altLang="ru-RU" sz="2400" b="1" dirty="0">
                <a:latin typeface="Segoe Print" panose="02000600000000000000" pitchFamily="2" charset="0"/>
                <a:cs typeface="Liberation Mono" panose="02070409020205020404" pitchFamily="49" charset="0"/>
              </a:rPr>
              <a:t>В правом верхнем углу ведется счетчик смертей за всю игру</a:t>
            </a:r>
            <a:r>
              <a:rPr lang="ru-RU" altLang="ru-RU" sz="2400" b="1" dirty="0" smtClean="0">
                <a:latin typeface="Segoe Print" panose="02000600000000000000" pitchFamily="2" charset="0"/>
                <a:cs typeface="Liberation Mono" panose="02070409020205020404" pitchFamily="49" charset="0"/>
              </a:rPr>
              <a:t>. При зажатии кнопки </a:t>
            </a:r>
            <a:r>
              <a:rPr lang="en-US" altLang="ru-RU" sz="2400" b="1" dirty="0" smtClean="0">
                <a:solidFill>
                  <a:schemeClr val="accent2">
                    <a:lumMod val="75000"/>
                  </a:schemeClr>
                </a:solidFill>
                <a:latin typeface="Segoe Print" panose="02000600000000000000" pitchFamily="2" charset="0"/>
                <a:cs typeface="Liberation Mono" panose="02070409020205020404" pitchFamily="49" charset="0"/>
              </a:rPr>
              <a:t>R</a:t>
            </a:r>
            <a:r>
              <a:rPr lang="en-US" altLang="ru-RU" sz="2400" b="1" dirty="0" smtClean="0">
                <a:latin typeface="Segoe Print" panose="02000600000000000000" pitchFamily="2" charset="0"/>
                <a:cs typeface="Liberation Mono" panose="02070409020205020404" pitchFamily="49" charset="0"/>
              </a:rPr>
              <a:t> </a:t>
            </a:r>
            <a:r>
              <a:rPr lang="ru-RU" altLang="ru-RU" sz="2400" b="1" dirty="0" smtClean="0">
                <a:latin typeface="Segoe Print" panose="02000600000000000000" pitchFamily="2" charset="0"/>
                <a:cs typeface="Liberation Mono" panose="02070409020205020404" pitchFamily="49" charset="0"/>
              </a:rPr>
              <a:t>вы </a:t>
            </a:r>
            <a:r>
              <a:rPr lang="ru-RU" altLang="ru-RU" sz="2400" b="1" smtClean="0">
                <a:latin typeface="Segoe Print" panose="02000600000000000000" pitchFamily="2" charset="0"/>
                <a:cs typeface="Liberation Mono" panose="02070409020205020404" pitchFamily="49" charset="0"/>
              </a:rPr>
              <a:t>сможете вернуться </a:t>
            </a:r>
            <a:r>
              <a:rPr lang="ru-RU" altLang="ru-RU" sz="2400" b="1" dirty="0" smtClean="0">
                <a:latin typeface="Segoe Print" panose="02000600000000000000" pitchFamily="2" charset="0"/>
                <a:cs typeface="Liberation Mono" panose="02070409020205020404" pitchFamily="49" charset="0"/>
              </a:rPr>
              <a:t>в начало уровня.</a:t>
            </a:r>
            <a:endParaRPr lang="ru-RU" sz="2400" b="1" dirty="0">
              <a:latin typeface="Segoe Print" panose="02000600000000000000" pitchFamily="2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5277973" y="234080"/>
            <a:ext cx="20521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b="1" dirty="0" smtClean="0">
                <a:latin typeface="Segoe Print" panose="02000600000000000000" pitchFamily="2" charset="0"/>
              </a:rPr>
              <a:t>Подсказки</a:t>
            </a:r>
            <a:endParaRPr lang="ru-RU" sz="2800" b="1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5578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15538" y="182880"/>
            <a:ext cx="4057604" cy="896983"/>
          </a:xfrm>
        </p:spPr>
        <p:txBody>
          <a:bodyPr>
            <a:normAutofit/>
          </a:bodyPr>
          <a:lstStyle/>
          <a:p>
            <a:r>
              <a:rPr lang="ru-RU" sz="2800" b="1" dirty="0" smtClean="0">
                <a:latin typeface="Segoe Print" panose="02000600000000000000" pitchFamily="2" charset="0"/>
              </a:rPr>
              <a:t>Библиотеки</a:t>
            </a:r>
            <a:endParaRPr lang="ru-RU" sz="2800" b="1" dirty="0">
              <a:latin typeface="Segoe Print" panose="02000600000000000000" pitchFamily="2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611674" y="1219195"/>
            <a:ext cx="7218817" cy="478100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sz="3000" b="1" dirty="0" smtClean="0">
                <a:latin typeface="Segoe Print" panose="02000600000000000000" pitchFamily="2" charset="0"/>
                <a:cs typeface="Calibri"/>
              </a:rPr>
              <a:t>Основные библиотеки</a:t>
            </a:r>
            <a:r>
              <a:rPr lang="en-US" sz="3000" b="1" dirty="0" smtClean="0">
                <a:latin typeface="Segoe Print" panose="02000600000000000000" pitchFamily="2" charset="0"/>
                <a:cs typeface="Calibri"/>
              </a:rPr>
              <a:t>:</a:t>
            </a:r>
          </a:p>
          <a:p>
            <a:r>
              <a:rPr lang="ru-RU" sz="3000" b="1" dirty="0" smtClean="0">
                <a:latin typeface="Segoe Print" panose="02000600000000000000" pitchFamily="2" charset="0"/>
                <a:cs typeface="Calibri"/>
              </a:rPr>
              <a:t> </a:t>
            </a:r>
            <a:r>
              <a:rPr lang="en-US" sz="3000" b="1" dirty="0" smtClean="0">
                <a:solidFill>
                  <a:schemeClr val="accent2">
                    <a:lumMod val="75000"/>
                  </a:schemeClr>
                </a:solidFill>
                <a:latin typeface="Segoe Print" panose="02000600000000000000" pitchFamily="2" charset="0"/>
                <a:cs typeface="Calibri"/>
              </a:rPr>
              <a:t>P</a:t>
            </a:r>
            <a:r>
              <a:rPr lang="ru-RU" sz="3000" b="1" dirty="0" err="1" smtClean="0">
                <a:solidFill>
                  <a:schemeClr val="accent2">
                    <a:lumMod val="75000"/>
                  </a:schemeClr>
                </a:solidFill>
                <a:latin typeface="Segoe Print" panose="02000600000000000000" pitchFamily="2" charset="0"/>
                <a:cs typeface="Calibri"/>
              </a:rPr>
              <a:t>ygame</a:t>
            </a:r>
            <a:endParaRPr lang="en-US" sz="3000" b="1" dirty="0" smtClean="0">
              <a:solidFill>
                <a:schemeClr val="accent2">
                  <a:lumMod val="75000"/>
                </a:schemeClr>
              </a:solidFill>
              <a:latin typeface="Segoe Print" panose="02000600000000000000" pitchFamily="2" charset="0"/>
              <a:cs typeface="Calibri"/>
            </a:endParaRPr>
          </a:p>
          <a:p>
            <a:r>
              <a:rPr lang="ru-RU" sz="3000" b="1" dirty="0" smtClean="0">
                <a:latin typeface="Segoe Print" panose="02000600000000000000" pitchFamily="2" charset="0"/>
                <a:cs typeface="Calibri"/>
              </a:rPr>
              <a:t> </a:t>
            </a:r>
            <a:r>
              <a:rPr lang="en-US" sz="3000" b="1" dirty="0" smtClean="0">
                <a:solidFill>
                  <a:schemeClr val="accent2">
                    <a:lumMod val="75000"/>
                  </a:schemeClr>
                </a:solidFill>
                <a:latin typeface="Segoe Print" panose="02000600000000000000" pitchFamily="2" charset="0"/>
                <a:cs typeface="Calibri"/>
              </a:rPr>
              <a:t>P</a:t>
            </a:r>
            <a:r>
              <a:rPr lang="ru-RU" sz="3000" b="1" dirty="0" err="1" smtClean="0">
                <a:solidFill>
                  <a:schemeClr val="accent2">
                    <a:lumMod val="75000"/>
                  </a:schemeClr>
                </a:solidFill>
                <a:latin typeface="Segoe Print" panose="02000600000000000000" pitchFamily="2" charset="0"/>
                <a:cs typeface="Calibri"/>
              </a:rPr>
              <a:t>yganim</a:t>
            </a:r>
            <a:r>
              <a:rPr lang="en-US" sz="3000" b="1" dirty="0" smtClean="0">
                <a:solidFill>
                  <a:schemeClr val="accent2">
                    <a:lumMod val="75000"/>
                  </a:schemeClr>
                </a:solidFill>
                <a:latin typeface="Segoe Print" panose="02000600000000000000" pitchFamily="2" charset="0"/>
                <a:cs typeface="Calibri"/>
              </a:rPr>
              <a:t> </a:t>
            </a:r>
            <a:r>
              <a:rPr lang="en-US" sz="3000" b="1" dirty="0" smtClean="0">
                <a:latin typeface="Segoe Print" panose="02000600000000000000" pitchFamily="2" charset="0"/>
                <a:cs typeface="Calibri"/>
              </a:rPr>
              <a:t>(</a:t>
            </a:r>
            <a:r>
              <a:rPr lang="ru-RU" sz="3000" b="1" dirty="0" smtClean="0">
                <a:latin typeface="Segoe Print" panose="02000600000000000000" pitchFamily="2" charset="0"/>
                <a:cs typeface="Calibri"/>
              </a:rPr>
              <a:t>используется </a:t>
            </a:r>
            <a:r>
              <a:rPr lang="ru-RU" sz="3000" b="1" dirty="0">
                <a:latin typeface="Segoe Print" panose="02000600000000000000" pitchFamily="2" charset="0"/>
                <a:cs typeface="Calibri"/>
              </a:rPr>
              <a:t>для  облегчения </a:t>
            </a:r>
            <a:r>
              <a:rPr lang="ru-RU" sz="3000" b="1" dirty="0" smtClean="0">
                <a:latin typeface="Segoe Print" panose="02000600000000000000" pitchFamily="2" charset="0"/>
                <a:cs typeface="Calibri"/>
              </a:rPr>
              <a:t>работы с</a:t>
            </a:r>
            <a:r>
              <a:rPr lang="ru-RU" sz="3000" b="1" dirty="0">
                <a:latin typeface="Segoe Print" panose="02000600000000000000" pitchFamily="2" charset="0"/>
                <a:cs typeface="Calibri"/>
              </a:rPr>
              <a:t> </a:t>
            </a:r>
            <a:r>
              <a:rPr lang="ru-RU" sz="3000" b="1" dirty="0" err="1" smtClean="0">
                <a:latin typeface="Segoe Print" panose="02000600000000000000" pitchFamily="2" charset="0"/>
                <a:ea typeface="+mn-lt"/>
                <a:cs typeface="+mn-lt"/>
              </a:rPr>
              <a:t>анимациями</a:t>
            </a:r>
            <a:r>
              <a:rPr lang="ru-RU" sz="3000" b="1" dirty="0" smtClean="0">
                <a:latin typeface="Segoe Print" panose="02000600000000000000" pitchFamily="2" charset="0"/>
                <a:ea typeface="+mn-lt"/>
                <a:cs typeface="+mn-lt"/>
              </a:rPr>
              <a:t>)</a:t>
            </a:r>
            <a:endParaRPr lang="ru-RU" sz="3000" b="1" dirty="0">
              <a:latin typeface="Segoe Print" panose="02000600000000000000" pitchFamily="2" charset="0"/>
              <a:ea typeface="+mn-lt"/>
              <a:cs typeface="+mn-lt"/>
            </a:endParaRPr>
          </a:p>
          <a:p>
            <a:pPr marL="0" indent="0">
              <a:buNone/>
            </a:pPr>
            <a:r>
              <a:rPr lang="ru-RU" sz="3000" b="1" dirty="0" smtClean="0">
                <a:latin typeface="Segoe Print" panose="02000600000000000000" pitchFamily="2" charset="0"/>
                <a:ea typeface="+mn-lt"/>
                <a:cs typeface="+mn-lt"/>
              </a:rPr>
              <a:t>Дополнительные</a:t>
            </a:r>
            <a:r>
              <a:rPr lang="en-US" sz="3000" b="1" dirty="0" smtClean="0">
                <a:latin typeface="Segoe Print" panose="02000600000000000000" pitchFamily="2" charset="0"/>
                <a:ea typeface="+mn-lt"/>
                <a:cs typeface="+mn-lt"/>
              </a:rPr>
              <a:t>:</a:t>
            </a:r>
            <a:endParaRPr lang="ru-RU" sz="3000" b="1" dirty="0">
              <a:latin typeface="Segoe Print" panose="02000600000000000000" pitchFamily="2" charset="0"/>
              <a:cs typeface="Calibri"/>
            </a:endParaRPr>
          </a:p>
          <a:p>
            <a:r>
              <a:rPr lang="en-US" sz="3000" b="1" dirty="0" smtClean="0">
                <a:latin typeface="Segoe Print" panose="02000600000000000000" pitchFamily="2" charset="0"/>
                <a:cs typeface="Calibri"/>
              </a:rPr>
              <a:t> </a:t>
            </a:r>
            <a:r>
              <a:rPr lang="ru-RU" sz="3000" b="1" dirty="0" err="1" smtClean="0">
                <a:solidFill>
                  <a:schemeClr val="accent2">
                    <a:lumMod val="75000"/>
                  </a:schemeClr>
                </a:solidFill>
                <a:latin typeface="Segoe Print" panose="02000600000000000000" pitchFamily="2" charset="0"/>
                <a:cs typeface="Calibri"/>
              </a:rPr>
              <a:t>Rando</a:t>
            </a:r>
            <a:r>
              <a:rPr lang="en-US" sz="3000" b="1" dirty="0" smtClean="0">
                <a:solidFill>
                  <a:schemeClr val="accent2">
                    <a:lumMod val="75000"/>
                  </a:schemeClr>
                </a:solidFill>
                <a:latin typeface="Segoe Print" panose="02000600000000000000" pitchFamily="2" charset="0"/>
                <a:cs typeface="Calibri"/>
              </a:rPr>
              <a:t>m</a:t>
            </a:r>
            <a:endParaRPr lang="ru-RU" sz="3000" b="1" dirty="0" smtClean="0">
              <a:solidFill>
                <a:schemeClr val="accent2">
                  <a:lumMod val="75000"/>
                </a:schemeClr>
              </a:solidFill>
              <a:latin typeface="Segoe Print" panose="02000600000000000000" pitchFamily="2" charset="0"/>
              <a:cs typeface="Calibri"/>
            </a:endParaRPr>
          </a:p>
          <a:p>
            <a:r>
              <a:rPr lang="en-US" sz="3000" b="1" dirty="0" smtClean="0">
                <a:latin typeface="Segoe Print" panose="02000600000000000000" pitchFamily="2" charset="0"/>
                <a:cs typeface="Calibri"/>
              </a:rPr>
              <a:t> </a:t>
            </a:r>
            <a:r>
              <a:rPr lang="en-US" sz="3000" b="1" dirty="0" smtClean="0">
                <a:solidFill>
                  <a:schemeClr val="accent2">
                    <a:lumMod val="75000"/>
                  </a:schemeClr>
                </a:solidFill>
                <a:latin typeface="Segoe Print" panose="02000600000000000000" pitchFamily="2" charset="0"/>
                <a:cs typeface="Calibri"/>
              </a:rPr>
              <a:t>T</a:t>
            </a:r>
            <a:r>
              <a:rPr lang="ru-RU" sz="3000" b="1" dirty="0" err="1" smtClean="0">
                <a:solidFill>
                  <a:schemeClr val="accent2">
                    <a:lumMod val="75000"/>
                  </a:schemeClr>
                </a:solidFill>
                <a:latin typeface="Segoe Print" panose="02000600000000000000" pitchFamily="2" charset="0"/>
                <a:cs typeface="Calibri"/>
              </a:rPr>
              <a:t>kinter</a:t>
            </a:r>
            <a:endParaRPr lang="ru-RU" sz="3000" b="1" dirty="0">
              <a:solidFill>
                <a:schemeClr val="accent2">
                  <a:lumMod val="75000"/>
                </a:schemeClr>
              </a:solidFill>
              <a:latin typeface="Segoe Print" panose="02000600000000000000" pitchFamily="2" charset="0"/>
              <a:cs typeface="Calibri"/>
            </a:endParaRPr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8762" y="1942468"/>
            <a:ext cx="3267232" cy="3334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098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Фиолетовый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123</TotalTime>
  <Words>186</Words>
  <Application>Microsoft Office PowerPoint</Application>
  <PresentationFormat>Широкоэкранный</PresentationFormat>
  <Paragraphs>21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6" baseType="lpstr">
      <vt:lpstr>Arial</vt:lpstr>
      <vt:lpstr>Arial Black</vt:lpstr>
      <vt:lpstr>Calibri</vt:lpstr>
      <vt:lpstr>Gill Sans Ultra Bold</vt:lpstr>
      <vt:lpstr>GrilledCheese BTN Cn</vt:lpstr>
      <vt:lpstr>Liberation Mono</vt:lpstr>
      <vt:lpstr>Segoe Print</vt:lpstr>
      <vt:lpstr>Trebuchet MS</vt:lpstr>
      <vt:lpstr>Tw Cen MT</vt:lpstr>
      <vt:lpstr>Контур</vt:lpstr>
      <vt:lpstr>Insane squirtle</vt:lpstr>
      <vt:lpstr>Insane Squirtle </vt:lpstr>
      <vt:lpstr>Презентация PowerPoint</vt:lpstr>
      <vt:lpstr>Дизайн</vt:lpstr>
      <vt:lpstr>Презентация PowerPoint</vt:lpstr>
      <vt:lpstr>Библиотеки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Учетная запись Майкрософт</dc:creator>
  <cp:lastModifiedBy>Учетная запись Майкрософт</cp:lastModifiedBy>
  <cp:revision>12</cp:revision>
  <dcterms:created xsi:type="dcterms:W3CDTF">2023-01-16T16:06:59Z</dcterms:created>
  <dcterms:modified xsi:type="dcterms:W3CDTF">2023-01-16T18:10:34Z</dcterms:modified>
</cp:coreProperties>
</file>

<file path=docProps/thumbnail.jpeg>
</file>